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8" r:id="rId2"/>
    <p:sldId id="259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3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51" autoAdjust="0"/>
    <p:restoredTop sz="94660"/>
  </p:normalViewPr>
  <p:slideViewPr>
    <p:cSldViewPr snapToGrid="0">
      <p:cViewPr>
        <p:scale>
          <a:sx n="66" d="100"/>
          <a:sy n="66" d="100"/>
        </p:scale>
        <p:origin x="1149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DD856-F0E3-4B63-843A-0A81DDE676B4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3CB22-52ED-42BC-AFAF-64A03DACDB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13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이름 중복을 피하기 위해 이름을 정리해줘야 함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3CB22-52ED-42BC-AFAF-64A03DACDBE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090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3CB22-52ED-42BC-AFAF-64A03DACDBE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150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3CB22-52ED-42BC-AFAF-64A03DACDBE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016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3CB22-52ED-42BC-AFAF-64A03DACDBE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451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3CB22-52ED-42BC-AFAF-64A03DACDBE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87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3CB22-52ED-42BC-AFAF-64A03DACDBE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170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 Mark</a:t>
            </a:r>
            <a:r>
              <a:rPr lang="ko-KR" altLang="en-US" dirty="0"/>
              <a:t>폴더내 파일과 </a:t>
            </a:r>
            <a:r>
              <a:rPr lang="en-US" altLang="ko-KR" dirty="0"/>
              <a:t>darknet.exe</a:t>
            </a:r>
            <a:r>
              <a:rPr lang="ko-KR" altLang="en-US" dirty="0"/>
              <a:t>로 </a:t>
            </a:r>
            <a:r>
              <a:rPr lang="en-US" altLang="ko-KR" dirty="0"/>
              <a:t>train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3CB22-52ED-42BC-AFAF-64A03DACDBE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419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3CB22-52ED-42BC-AFAF-64A03DACDBE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880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3CB22-52ED-42BC-AFAF-64A03DACDBE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786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사진이 </a:t>
            </a:r>
            <a:r>
              <a:rPr lang="ko-KR" altLang="en-US" dirty="0" err="1"/>
              <a:t>안바껴있음</a:t>
            </a:r>
            <a:r>
              <a:rPr lang="ko-KR" altLang="en-US" dirty="0"/>
              <a:t> </a:t>
            </a:r>
            <a:r>
              <a:rPr lang="ko-KR" altLang="en-US" dirty="0" err="1"/>
              <a:t>수정해야됨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3CB22-52ED-42BC-AFAF-64A03DACDBE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468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3CB22-52ED-42BC-AFAF-64A03DACDBE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875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3CB22-52ED-42BC-AFAF-64A03DACDBE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540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3CB22-52ED-42BC-AFAF-64A03DACDBE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85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Iou</a:t>
            </a:r>
            <a:r>
              <a:rPr lang="en-US" altLang="ko-KR" dirty="0"/>
              <a:t> thresh</a:t>
            </a:r>
            <a:r>
              <a:rPr lang="ko-KR" altLang="en-US" dirty="0"/>
              <a:t>란</a:t>
            </a:r>
            <a:r>
              <a:rPr lang="en-US" altLang="ko-KR" dirty="0"/>
              <a:t>..?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3CB22-52ED-42BC-AFAF-64A03DACDBE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581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06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019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52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803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86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080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13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759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54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700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994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391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자유형 72"/>
          <p:cNvSpPr/>
          <p:nvPr/>
        </p:nvSpPr>
        <p:spPr>
          <a:xfrm>
            <a:off x="6696880" y="1923557"/>
            <a:ext cx="2247495" cy="2383305"/>
          </a:xfrm>
          <a:custGeom>
            <a:avLst/>
            <a:gdLst>
              <a:gd name="connsiteX0" fmla="*/ 775504 w 1979271"/>
              <a:gd name="connsiteY0" fmla="*/ 0 h 2708476"/>
              <a:gd name="connsiteX1" fmla="*/ 0 w 1979271"/>
              <a:gd name="connsiteY1" fmla="*/ 2176041 h 2708476"/>
              <a:gd name="connsiteX2" fmla="*/ 1794076 w 1979271"/>
              <a:gd name="connsiteY2" fmla="*/ 2708476 h 2708476"/>
              <a:gd name="connsiteX3" fmla="*/ 1979271 w 1979271"/>
              <a:gd name="connsiteY3" fmla="*/ 856527 h 2708476"/>
              <a:gd name="connsiteX4" fmla="*/ 775504 w 1979271"/>
              <a:gd name="connsiteY4" fmla="*/ 0 h 2708476"/>
              <a:gd name="connsiteX0" fmla="*/ 1250992 w 1979271"/>
              <a:gd name="connsiteY0" fmla="*/ 0 h 2647516"/>
              <a:gd name="connsiteX1" fmla="*/ 0 w 1979271"/>
              <a:gd name="connsiteY1" fmla="*/ 2115081 h 2647516"/>
              <a:gd name="connsiteX2" fmla="*/ 1794076 w 1979271"/>
              <a:gd name="connsiteY2" fmla="*/ 2647516 h 2647516"/>
              <a:gd name="connsiteX3" fmla="*/ 1979271 w 1979271"/>
              <a:gd name="connsiteY3" fmla="*/ 795567 h 2647516"/>
              <a:gd name="connsiteX4" fmla="*/ 1250992 w 1979271"/>
              <a:gd name="connsiteY4" fmla="*/ 0 h 2647516"/>
              <a:gd name="connsiteX0" fmla="*/ 1250992 w 2393799"/>
              <a:gd name="connsiteY0" fmla="*/ 0 h 2647516"/>
              <a:gd name="connsiteX1" fmla="*/ 0 w 2393799"/>
              <a:gd name="connsiteY1" fmla="*/ 2115081 h 2647516"/>
              <a:gd name="connsiteX2" fmla="*/ 1794076 w 2393799"/>
              <a:gd name="connsiteY2" fmla="*/ 2647516 h 2647516"/>
              <a:gd name="connsiteX3" fmla="*/ 2393799 w 2393799"/>
              <a:gd name="connsiteY3" fmla="*/ 795567 h 2647516"/>
              <a:gd name="connsiteX4" fmla="*/ 1250992 w 2393799"/>
              <a:gd name="connsiteY4" fmla="*/ 0 h 2647516"/>
              <a:gd name="connsiteX0" fmla="*/ 1104688 w 2247495"/>
              <a:gd name="connsiteY0" fmla="*/ 0 h 2647516"/>
              <a:gd name="connsiteX1" fmla="*/ 0 w 2247495"/>
              <a:gd name="connsiteY1" fmla="*/ 2383305 h 2647516"/>
              <a:gd name="connsiteX2" fmla="*/ 1647772 w 2247495"/>
              <a:gd name="connsiteY2" fmla="*/ 2647516 h 2647516"/>
              <a:gd name="connsiteX3" fmla="*/ 2247495 w 2247495"/>
              <a:gd name="connsiteY3" fmla="*/ 795567 h 2647516"/>
              <a:gd name="connsiteX4" fmla="*/ 1104688 w 2247495"/>
              <a:gd name="connsiteY4" fmla="*/ 0 h 2647516"/>
              <a:gd name="connsiteX0" fmla="*/ 1104688 w 2247495"/>
              <a:gd name="connsiteY0" fmla="*/ 0 h 2383305"/>
              <a:gd name="connsiteX1" fmla="*/ 0 w 2247495"/>
              <a:gd name="connsiteY1" fmla="*/ 2383305 h 2383305"/>
              <a:gd name="connsiteX2" fmla="*/ 1733116 w 2247495"/>
              <a:gd name="connsiteY2" fmla="*/ 2330524 h 2383305"/>
              <a:gd name="connsiteX3" fmla="*/ 2247495 w 2247495"/>
              <a:gd name="connsiteY3" fmla="*/ 795567 h 2383305"/>
              <a:gd name="connsiteX4" fmla="*/ 1104688 w 2247495"/>
              <a:gd name="connsiteY4" fmla="*/ 0 h 238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7495" h="2383305">
                <a:moveTo>
                  <a:pt x="1104688" y="0"/>
                </a:moveTo>
                <a:lnTo>
                  <a:pt x="0" y="2383305"/>
                </a:lnTo>
                <a:lnTo>
                  <a:pt x="1733116" y="2330524"/>
                </a:lnTo>
                <a:lnTo>
                  <a:pt x="2247495" y="795567"/>
                </a:lnTo>
                <a:lnTo>
                  <a:pt x="1104688" y="0"/>
                </a:lnTo>
                <a:close/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C000"/>
              </a:solidFill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8098363" y="4012520"/>
            <a:ext cx="588683" cy="588683"/>
            <a:chOff x="9110787" y="4058218"/>
            <a:chExt cx="1213018" cy="1213018"/>
          </a:xfrm>
        </p:grpSpPr>
        <p:sp>
          <p:nvSpPr>
            <p:cNvPr id="78" name="타원 77"/>
            <p:cNvSpPr/>
            <p:nvPr/>
          </p:nvSpPr>
          <p:spPr>
            <a:xfrm>
              <a:off x="9110787" y="4058218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3581" y="4271013"/>
              <a:ext cx="787427" cy="787427"/>
            </a:xfrm>
            <a:prstGeom prst="rect">
              <a:avLst/>
            </a:prstGeom>
          </p:spPr>
        </p:pic>
      </p:grpSp>
      <p:grpSp>
        <p:nvGrpSpPr>
          <p:cNvPr id="80" name="그룹 79"/>
          <p:cNvGrpSpPr/>
          <p:nvPr/>
        </p:nvGrpSpPr>
        <p:grpSpPr>
          <a:xfrm>
            <a:off x="8624263" y="2386090"/>
            <a:ext cx="588683" cy="588683"/>
            <a:chOff x="9687457" y="1783199"/>
            <a:chExt cx="1213018" cy="1213018"/>
          </a:xfrm>
        </p:grpSpPr>
        <p:sp>
          <p:nvSpPr>
            <p:cNvPr id="81" name="타원 80"/>
            <p:cNvSpPr/>
            <p:nvPr/>
          </p:nvSpPr>
          <p:spPr>
            <a:xfrm>
              <a:off x="9687457" y="1783199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1430" y="1977172"/>
              <a:ext cx="825071" cy="825071"/>
            </a:xfrm>
            <a:prstGeom prst="rect">
              <a:avLst/>
            </a:prstGeom>
          </p:spPr>
        </p:pic>
      </p:grpSp>
      <p:sp>
        <p:nvSpPr>
          <p:cNvPr id="86" name="직사각형 85"/>
          <p:cNvSpPr/>
          <p:nvPr/>
        </p:nvSpPr>
        <p:spPr>
          <a:xfrm>
            <a:off x="9118810" y="2882017"/>
            <a:ext cx="103593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육소은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201701766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팀원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344568" y="4612957"/>
            <a:ext cx="1035934" cy="102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김희아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201701737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팀원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5660945" y="4583531"/>
            <a:ext cx="1035934" cy="758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이현준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/>
              <a:t>201102111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팀원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6409255" y="1584110"/>
            <a:ext cx="1035934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안현석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fontAlgn="base"/>
            <a:r>
              <a:rPr lang="en-US" altLang="ko-KR" sz="900" dirty="0"/>
              <a:t>201601839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팀장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7306633" y="1717775"/>
            <a:ext cx="72000" cy="72000"/>
          </a:xfrm>
          <a:prstGeom prst="ellipse">
            <a:avLst/>
          </a:prstGeom>
          <a:solidFill>
            <a:srgbClr val="007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6558102" y="4700365"/>
            <a:ext cx="72000" cy="72000"/>
          </a:xfrm>
          <a:prstGeom prst="ellipse">
            <a:avLst/>
          </a:prstGeom>
          <a:solidFill>
            <a:srgbClr val="007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8378283" y="4735818"/>
            <a:ext cx="72000" cy="72000"/>
          </a:xfrm>
          <a:prstGeom prst="ellipse">
            <a:avLst/>
          </a:prstGeom>
          <a:solidFill>
            <a:srgbClr val="007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9186906" y="3035672"/>
            <a:ext cx="72000" cy="72000"/>
          </a:xfrm>
          <a:prstGeom prst="ellipse">
            <a:avLst/>
          </a:prstGeom>
          <a:solidFill>
            <a:srgbClr val="007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11552" y="2680432"/>
            <a:ext cx="5607135" cy="924216"/>
          </a:xfrm>
          <a:prstGeom prst="roundRect">
            <a:avLst>
              <a:gd name="adj" fmla="val 50000"/>
            </a:avLst>
          </a:prstGeom>
          <a:solidFill>
            <a:srgbClr val="0079D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prstClr val="white"/>
                </a:solidFill>
                <a:ea typeface="야놀자 야체 B" panose="02020603020101020101" pitchFamily="18" charset="-127"/>
              </a:rPr>
              <a:t>YOLO</a:t>
            </a:r>
            <a:r>
              <a:rPr lang="ko-KR" altLang="en-US" sz="3200" b="1" dirty="0">
                <a:solidFill>
                  <a:prstClr val="white"/>
                </a:solidFill>
                <a:ea typeface="야놀자 야체 B" panose="02020603020101020101" pitchFamily="18" charset="-127"/>
              </a:rPr>
              <a:t>를 통한 표지판 구분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AC6CED-9DF7-4AE4-8D06-BCC5BC829D6C}"/>
              </a:ext>
            </a:extLst>
          </p:cNvPr>
          <p:cNvGrpSpPr/>
          <p:nvPr/>
        </p:nvGrpSpPr>
        <p:grpSpPr>
          <a:xfrm>
            <a:off x="7551137" y="1646888"/>
            <a:ext cx="588683" cy="588683"/>
            <a:chOff x="9110787" y="4058218"/>
            <a:chExt cx="1213018" cy="1213018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9889A04-B786-4E02-90EB-D0F51791370D}"/>
                </a:ext>
              </a:extLst>
            </p:cNvPr>
            <p:cNvSpPr/>
            <p:nvPr/>
          </p:nvSpPr>
          <p:spPr>
            <a:xfrm>
              <a:off x="9110787" y="4058218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426C797-8F39-401A-9972-A8B7D07F4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3581" y="4271013"/>
              <a:ext cx="787427" cy="787427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0AE5D0D-8962-4F14-8D80-81EA7B22ACEF}"/>
              </a:ext>
            </a:extLst>
          </p:cNvPr>
          <p:cNvGrpSpPr/>
          <p:nvPr/>
        </p:nvGrpSpPr>
        <p:grpSpPr>
          <a:xfrm>
            <a:off x="6402538" y="4024274"/>
            <a:ext cx="588683" cy="588683"/>
            <a:chOff x="9687457" y="1783199"/>
            <a:chExt cx="1213018" cy="1213018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234F167-1911-4A1A-80C5-62981E74F2AE}"/>
                </a:ext>
              </a:extLst>
            </p:cNvPr>
            <p:cNvSpPr/>
            <p:nvPr/>
          </p:nvSpPr>
          <p:spPr>
            <a:xfrm>
              <a:off x="9687457" y="1783199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8826463-C0FE-4241-990C-5F8DE0E83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1430" y="1977172"/>
              <a:ext cx="825071" cy="825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4427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692769" y="440683"/>
            <a:ext cx="4806461" cy="644769"/>
          </a:xfrm>
          <a:prstGeom prst="roundRect">
            <a:avLst>
              <a:gd name="adj" fmla="val 50000"/>
            </a:avLst>
          </a:prstGeom>
          <a:solidFill>
            <a:srgbClr val="0079D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YOLO </a:t>
            </a:r>
            <a:r>
              <a:rPr lang="ko-KR" altLang="en-US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학습 및 결과</a:t>
            </a:r>
            <a:endParaRPr lang="en-US" altLang="ko-KR" sz="28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5680A-4767-4FD9-8F82-70D467F78C5E}"/>
              </a:ext>
            </a:extLst>
          </p:cNvPr>
          <p:cNvSpPr txBox="1"/>
          <p:nvPr/>
        </p:nvSpPr>
        <p:spPr>
          <a:xfrm>
            <a:off x="771525" y="1400175"/>
            <a:ext cx="292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3) YOLOv3 tiny</a:t>
            </a:r>
            <a:r>
              <a:rPr lang="ko-KR" altLang="en-US" b="1" dirty="0"/>
              <a:t> </a:t>
            </a:r>
          </a:p>
        </p:txBody>
      </p:sp>
      <p:pic>
        <p:nvPicPr>
          <p:cNvPr id="5121" name="_x67361216" descr="EMB000026f0814d">
            <a:extLst>
              <a:ext uri="{FF2B5EF4-FFF2-40B4-BE49-F238E27FC236}">
                <a16:creationId xmlns:a16="http://schemas.microsoft.com/office/drawing/2014/main" id="{3F62FC5F-021C-44CA-BD0D-CBF55D1C7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4" y="2084230"/>
            <a:ext cx="6000750" cy="398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EB9934E-CF15-4A3B-948E-1F27F5FBA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67361536" descr="EMB000026f0817e">
            <a:extLst>
              <a:ext uri="{FF2B5EF4-FFF2-40B4-BE49-F238E27FC236}">
                <a16:creationId xmlns:a16="http://schemas.microsoft.com/office/drawing/2014/main" id="{87375D4B-0AC8-4763-8584-0DDCCAF3D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3" y="2089469"/>
            <a:ext cx="6003169" cy="39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656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692769" y="440683"/>
            <a:ext cx="4806461" cy="644769"/>
          </a:xfrm>
          <a:prstGeom prst="roundRect">
            <a:avLst>
              <a:gd name="adj" fmla="val 50000"/>
            </a:avLst>
          </a:prstGeom>
          <a:solidFill>
            <a:srgbClr val="0079D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YOLO </a:t>
            </a:r>
            <a:r>
              <a:rPr lang="ko-KR" altLang="en-US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학습 및 결과</a:t>
            </a:r>
            <a:endParaRPr lang="en-US" altLang="ko-KR" sz="28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5680A-4767-4FD9-8F82-70D467F78C5E}"/>
              </a:ext>
            </a:extLst>
          </p:cNvPr>
          <p:cNvSpPr txBox="1"/>
          <p:nvPr/>
        </p:nvSpPr>
        <p:spPr>
          <a:xfrm>
            <a:off x="771525" y="1400175"/>
            <a:ext cx="292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4)</a:t>
            </a:r>
            <a:r>
              <a:rPr lang="ko-KR" altLang="en-US" b="1" dirty="0"/>
              <a:t> 결과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EB9934E-CF15-4A3B-948E-1F27F5FBA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D7D536-DA8F-4A48-8C83-D3FA1CAA9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476598"/>
              </p:ext>
            </p:extLst>
          </p:nvPr>
        </p:nvGraphicFramePr>
        <p:xfrm>
          <a:off x="2394070" y="2543534"/>
          <a:ext cx="7403857" cy="2618355"/>
        </p:xfrm>
        <a:graphic>
          <a:graphicData uri="http://schemas.openxmlformats.org/drawingml/2006/table">
            <a:tbl>
              <a:tblPr/>
              <a:tblGrid>
                <a:gridCol w="1851083">
                  <a:extLst>
                    <a:ext uri="{9D8B030D-6E8A-4147-A177-3AD203B41FA5}">
                      <a16:colId xmlns:a16="http://schemas.microsoft.com/office/drawing/2014/main" val="148707220"/>
                    </a:ext>
                  </a:extLst>
                </a:gridCol>
                <a:gridCol w="1851083">
                  <a:extLst>
                    <a:ext uri="{9D8B030D-6E8A-4147-A177-3AD203B41FA5}">
                      <a16:colId xmlns:a16="http://schemas.microsoft.com/office/drawing/2014/main" val="3917567056"/>
                    </a:ext>
                  </a:extLst>
                </a:gridCol>
                <a:gridCol w="1851083">
                  <a:extLst>
                    <a:ext uri="{9D8B030D-6E8A-4147-A177-3AD203B41FA5}">
                      <a16:colId xmlns:a16="http://schemas.microsoft.com/office/drawing/2014/main" val="1547330307"/>
                    </a:ext>
                  </a:extLst>
                </a:gridCol>
                <a:gridCol w="1850608">
                  <a:extLst>
                    <a:ext uri="{9D8B030D-6E8A-4147-A177-3AD203B41FA5}">
                      <a16:colId xmlns:a16="http://schemas.microsoft.com/office/drawing/2014/main" val="1884672293"/>
                    </a:ext>
                  </a:extLst>
                </a:gridCol>
              </a:tblGrid>
              <a:tr h="48729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model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YOLOv2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YOLOv3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YOLOv3 tiny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435189"/>
                  </a:ext>
                </a:extLst>
              </a:tr>
              <a:tr h="75538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mAP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15.64%</a:t>
                      </a:r>
                      <a:endParaRPr lang="en-US" sz="16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59.16%</a:t>
                      </a:r>
                      <a:endParaRPr lang="en-US" sz="16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46.33%</a:t>
                      </a:r>
                      <a:endParaRPr lang="en-US" sz="16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587053"/>
                  </a:ext>
                </a:extLst>
              </a:tr>
              <a:tr h="137566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inference</a:t>
                      </a:r>
                      <a:endParaRPr lang="en-US" sz="1600" b="1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time</a:t>
                      </a:r>
                      <a:endParaRPr lang="en-US" sz="16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5s</a:t>
                      </a:r>
                      <a:endParaRPr lang="en-US" sz="16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4s</a:t>
                      </a:r>
                      <a:endParaRPr lang="en-US" sz="16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1s</a:t>
                      </a:r>
                      <a:endParaRPr lang="en-US" sz="16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957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2976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692769" y="440683"/>
            <a:ext cx="4806461" cy="644769"/>
          </a:xfrm>
          <a:prstGeom prst="roundRect">
            <a:avLst>
              <a:gd name="adj" fmla="val 50000"/>
            </a:avLst>
          </a:prstGeom>
          <a:solidFill>
            <a:srgbClr val="0079D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YOLO </a:t>
            </a:r>
            <a:r>
              <a:rPr lang="ko-KR" altLang="en-US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학습 및 결과</a:t>
            </a:r>
            <a:endParaRPr lang="en-US" altLang="ko-KR" sz="28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5680A-4767-4FD9-8F82-70D467F78C5E}"/>
              </a:ext>
            </a:extLst>
          </p:cNvPr>
          <p:cNvSpPr txBox="1"/>
          <p:nvPr/>
        </p:nvSpPr>
        <p:spPr>
          <a:xfrm>
            <a:off x="771525" y="1400175"/>
            <a:ext cx="3640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5)</a:t>
            </a:r>
            <a:r>
              <a:rPr lang="ko-KR" altLang="en-US" b="1" dirty="0"/>
              <a:t> 데이터 변형 및 학습 </a:t>
            </a:r>
            <a:r>
              <a:rPr lang="en-US" altLang="ko-KR" b="1" dirty="0"/>
              <a:t>(YOLOv3)</a:t>
            </a:r>
            <a:endParaRPr lang="ko-KR" altLang="en-US" b="1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EB9934E-CF15-4A3B-948E-1F27F5FBA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67358016" descr="EMB000026f081b5">
            <a:extLst>
              <a:ext uri="{FF2B5EF4-FFF2-40B4-BE49-F238E27FC236}">
                <a16:creationId xmlns:a16="http://schemas.microsoft.com/office/drawing/2014/main" id="{C858B3C6-7A3A-4072-AA51-B7471C1FC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41" y="2582861"/>
            <a:ext cx="2520828" cy="260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_x270228232" descr="EMB000026f081b8">
            <a:extLst>
              <a:ext uri="{FF2B5EF4-FFF2-40B4-BE49-F238E27FC236}">
                <a16:creationId xmlns:a16="http://schemas.microsoft.com/office/drawing/2014/main" id="{17CA1CB1-1AA9-4E90-9CEC-951CC947A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85" y="2582860"/>
            <a:ext cx="2520828" cy="260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E59EE308-F023-45CF-B58A-0177F0C19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3" name="_x67359616" descr="EMB000026f081bb">
            <a:extLst>
              <a:ext uri="{FF2B5EF4-FFF2-40B4-BE49-F238E27FC236}">
                <a16:creationId xmlns:a16="http://schemas.microsoft.com/office/drawing/2014/main" id="{2BA4320C-A7F1-4FCB-932A-5F3AE17E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229" y="2582861"/>
            <a:ext cx="2520828" cy="260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435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692769" y="440683"/>
            <a:ext cx="4806461" cy="644769"/>
          </a:xfrm>
          <a:prstGeom prst="roundRect">
            <a:avLst>
              <a:gd name="adj" fmla="val 50000"/>
            </a:avLst>
          </a:prstGeom>
          <a:solidFill>
            <a:srgbClr val="0079D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YOLO </a:t>
            </a:r>
            <a:r>
              <a:rPr lang="ko-KR" altLang="en-US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학습 및 결과</a:t>
            </a:r>
            <a:endParaRPr lang="en-US" altLang="ko-KR" sz="28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4097" name="_x67359696" descr="EMB000026f0813d">
            <a:extLst>
              <a:ext uri="{FF2B5EF4-FFF2-40B4-BE49-F238E27FC236}">
                <a16:creationId xmlns:a16="http://schemas.microsoft.com/office/drawing/2014/main" id="{118F4C55-12FB-4155-9A97-D3AF4C0CA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94" y="2156520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2E6AD7-28BD-448E-8FDA-AA4F6B82FD14}"/>
              </a:ext>
            </a:extLst>
          </p:cNvPr>
          <p:cNvSpPr txBox="1"/>
          <p:nvPr/>
        </p:nvSpPr>
        <p:spPr>
          <a:xfrm>
            <a:off x="7146681" y="3429000"/>
            <a:ext cx="305752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sv-SE" altLang="ko-KR" sz="2800" dirty="0"/>
              <a:t>iteration=5200</a:t>
            </a:r>
          </a:p>
          <a:p>
            <a:pPr fontAlgn="base"/>
            <a:r>
              <a:rPr lang="sv-SE" altLang="ko-KR" sz="2800" dirty="0"/>
              <a:t>avg loss=0.5329</a:t>
            </a:r>
          </a:p>
          <a:p>
            <a:endParaRPr lang="ko-KR" altLang="en-US" dirty="0"/>
          </a:p>
        </p:txBody>
      </p:sp>
      <p:pic>
        <p:nvPicPr>
          <p:cNvPr id="7169" name="_x67361856" descr="EMB000026f08152">
            <a:extLst>
              <a:ext uri="{FF2B5EF4-FFF2-40B4-BE49-F238E27FC236}">
                <a16:creationId xmlns:a16="http://schemas.microsoft.com/office/drawing/2014/main" id="{6B487A5E-B5C5-460A-92B8-FC598E8B3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306" y="2156520"/>
            <a:ext cx="3925888" cy="3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3D345CF-0D53-4AC2-8ECF-E18735D40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9" name="_x67359296" descr="EMB000026f0817b">
            <a:extLst>
              <a:ext uri="{FF2B5EF4-FFF2-40B4-BE49-F238E27FC236}">
                <a16:creationId xmlns:a16="http://schemas.microsoft.com/office/drawing/2014/main" id="{9F2DF9CE-71A3-4E30-A440-2A3CEE653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306" y="2134058"/>
            <a:ext cx="3925888" cy="3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1D9B1D-BEE9-4D76-A803-4544F0EE1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67358016" descr="EMB000026f081c1">
            <a:extLst>
              <a:ext uri="{FF2B5EF4-FFF2-40B4-BE49-F238E27FC236}">
                <a16:creationId xmlns:a16="http://schemas.microsoft.com/office/drawing/2014/main" id="{25ABB302-A480-4894-90B6-45773C9A3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306" y="2134057"/>
            <a:ext cx="3925888" cy="394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0737D5-60B3-4F90-A752-98624F75DF20}"/>
              </a:ext>
            </a:extLst>
          </p:cNvPr>
          <p:cNvSpPr txBox="1"/>
          <p:nvPr/>
        </p:nvSpPr>
        <p:spPr>
          <a:xfrm>
            <a:off x="771525" y="1400175"/>
            <a:ext cx="3640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5)</a:t>
            </a:r>
            <a:r>
              <a:rPr lang="ko-KR" altLang="en-US" b="1" dirty="0"/>
              <a:t> 데이터 변형 및 학습 </a:t>
            </a:r>
            <a:r>
              <a:rPr lang="en-US" altLang="ko-KR" b="1" dirty="0"/>
              <a:t>(YOLOv3)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99190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692769" y="440683"/>
            <a:ext cx="4806461" cy="644769"/>
          </a:xfrm>
          <a:prstGeom prst="roundRect">
            <a:avLst>
              <a:gd name="adj" fmla="val 50000"/>
            </a:avLst>
          </a:prstGeom>
          <a:solidFill>
            <a:srgbClr val="0079D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YOLO </a:t>
            </a:r>
            <a:r>
              <a:rPr lang="ko-KR" altLang="en-US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학습 및 결과</a:t>
            </a:r>
            <a:endParaRPr lang="en-US" altLang="ko-KR" sz="28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5121" name="_x67361216" descr="EMB000026f0814d">
            <a:extLst>
              <a:ext uri="{FF2B5EF4-FFF2-40B4-BE49-F238E27FC236}">
                <a16:creationId xmlns:a16="http://schemas.microsoft.com/office/drawing/2014/main" id="{3F62FC5F-021C-44CA-BD0D-CBF55D1C7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4" y="2084230"/>
            <a:ext cx="6000750" cy="398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EB9934E-CF15-4A3B-948E-1F27F5FBA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67361536" descr="EMB000026f0817e">
            <a:extLst>
              <a:ext uri="{FF2B5EF4-FFF2-40B4-BE49-F238E27FC236}">
                <a16:creationId xmlns:a16="http://schemas.microsoft.com/office/drawing/2014/main" id="{87375D4B-0AC8-4763-8584-0DDCCAF3D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3" y="2089469"/>
            <a:ext cx="6003169" cy="39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D5A82F-2335-4F9A-A871-ED9783EF7367}"/>
              </a:ext>
            </a:extLst>
          </p:cNvPr>
          <p:cNvSpPr txBox="1"/>
          <p:nvPr/>
        </p:nvSpPr>
        <p:spPr>
          <a:xfrm>
            <a:off x="771525" y="1400175"/>
            <a:ext cx="3640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5)</a:t>
            </a:r>
            <a:r>
              <a:rPr lang="ko-KR" altLang="en-US" b="1" dirty="0"/>
              <a:t> 데이터 변형 및 학습 </a:t>
            </a:r>
            <a:r>
              <a:rPr lang="en-US" altLang="ko-KR" b="1" dirty="0"/>
              <a:t>(YOLOv3)</a:t>
            </a:r>
            <a:endParaRPr lang="ko-KR" altLang="en-US" b="1" dirty="0"/>
          </a:p>
        </p:txBody>
      </p:sp>
      <p:pic>
        <p:nvPicPr>
          <p:cNvPr id="15361" name="_x270228072" descr="EMB000026f081c7">
            <a:extLst>
              <a:ext uri="{FF2B5EF4-FFF2-40B4-BE49-F238E27FC236}">
                <a16:creationId xmlns:a16="http://schemas.microsoft.com/office/drawing/2014/main" id="{293C5636-3F73-4BF3-B00B-00CD889A7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2" y="2084230"/>
            <a:ext cx="6000749" cy="397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614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692769" y="440683"/>
            <a:ext cx="4806461" cy="644769"/>
          </a:xfrm>
          <a:prstGeom prst="roundRect">
            <a:avLst>
              <a:gd name="adj" fmla="val 50000"/>
            </a:avLst>
          </a:prstGeom>
          <a:solidFill>
            <a:srgbClr val="0079D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시연 영상</a:t>
            </a:r>
            <a:endParaRPr lang="en-US" altLang="ko-KR" sz="28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EB9934E-CF15-4A3B-948E-1F27F5FBA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KakaoTalk_Video_20191128_0128_44_659">
            <a:hlinkClick r:id="" action="ppaction://media"/>
            <a:extLst>
              <a:ext uri="{FF2B5EF4-FFF2-40B4-BE49-F238E27FC236}">
                <a16:creationId xmlns:a16="http://schemas.microsoft.com/office/drawing/2014/main" id="{7C5B3CC0-7014-43DF-BF42-DFA952844B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83896" y="1775733"/>
            <a:ext cx="8624207" cy="419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5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692769" y="440683"/>
            <a:ext cx="4806461" cy="644769"/>
          </a:xfrm>
          <a:prstGeom prst="roundRect">
            <a:avLst>
              <a:gd name="adj" fmla="val 50000"/>
            </a:avLst>
          </a:prstGeom>
          <a:solidFill>
            <a:srgbClr val="0079D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추후 발전 사항</a:t>
            </a:r>
            <a:endParaRPr lang="en-US" altLang="ko-KR" sz="28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EB9934E-CF15-4A3B-948E-1F27F5FBA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6" name="Picture 2" descr="표지판png에 대한 이미지 검색결과">
            <a:extLst>
              <a:ext uri="{FF2B5EF4-FFF2-40B4-BE49-F238E27FC236}">
                <a16:creationId xmlns:a16="http://schemas.microsoft.com/office/drawing/2014/main" id="{2E9F524E-0C42-4140-BC85-17B8B627E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921" y="1526135"/>
            <a:ext cx="2096020" cy="182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표지판png에 대한 이미지 검색결과">
            <a:extLst>
              <a:ext uri="{FF2B5EF4-FFF2-40B4-BE49-F238E27FC236}">
                <a16:creationId xmlns:a16="http://schemas.microsoft.com/office/drawing/2014/main" id="{6002A576-05BE-42FB-88CE-4A3926F0C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52" y="3162600"/>
            <a:ext cx="1972337" cy="197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표지판png에 대한 이미지 검색결과">
            <a:extLst>
              <a:ext uri="{FF2B5EF4-FFF2-40B4-BE49-F238E27FC236}">
                <a16:creationId xmlns:a16="http://schemas.microsoft.com/office/drawing/2014/main" id="{2EE5CE5A-F378-4816-95E0-56E1F4CEC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769" y="1997716"/>
            <a:ext cx="2246086" cy="224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관련 이미지">
            <a:extLst>
              <a:ext uri="{FF2B5EF4-FFF2-40B4-BE49-F238E27FC236}">
                <a16:creationId xmlns:a16="http://schemas.microsoft.com/office/drawing/2014/main" id="{56293E5F-E413-4ACE-A147-FC10A1973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970" y="3893965"/>
            <a:ext cx="2205597" cy="248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7CE1480-0151-4805-A8B9-D41FCE7863F1}"/>
              </a:ext>
            </a:extLst>
          </p:cNvPr>
          <p:cNvSpPr/>
          <p:nvPr/>
        </p:nvSpPr>
        <p:spPr>
          <a:xfrm>
            <a:off x="6514698" y="3352667"/>
            <a:ext cx="1187450" cy="1156151"/>
          </a:xfrm>
          <a:prstGeom prst="rightArrow">
            <a:avLst/>
          </a:prstGeom>
          <a:solidFill>
            <a:srgbClr val="0079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B76925-A754-4FD8-8746-84173B5A483E}"/>
              </a:ext>
            </a:extLst>
          </p:cNvPr>
          <p:cNvSpPr txBox="1"/>
          <p:nvPr/>
        </p:nvSpPr>
        <p:spPr>
          <a:xfrm>
            <a:off x="8277991" y="3432300"/>
            <a:ext cx="3055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</a:rPr>
              <a:t>Reaction</a:t>
            </a:r>
            <a:endParaRPr lang="ko-KR" alt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72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037213" y="1758856"/>
            <a:ext cx="10117574" cy="3340288"/>
          </a:xfrm>
          <a:prstGeom prst="roundRect">
            <a:avLst>
              <a:gd name="adj" fmla="val 50000"/>
            </a:avLst>
          </a:prstGeom>
          <a:solidFill>
            <a:srgbClr val="0079D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Thank You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EB9934E-CF15-4A3B-948E-1F27F5FBA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948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3729282" y="678404"/>
            <a:ext cx="4806461" cy="644769"/>
          </a:xfrm>
          <a:prstGeom prst="roundRect">
            <a:avLst>
              <a:gd name="adj" fmla="val 50000"/>
            </a:avLst>
          </a:prstGeom>
          <a:solidFill>
            <a:srgbClr val="0079D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목차</a:t>
            </a:r>
            <a:endParaRPr lang="en-US" altLang="ko-KR" sz="28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 rot="180000">
            <a:off x="3738807" y="1720820"/>
            <a:ext cx="4806461" cy="6447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 수집 및 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Labeling</a:t>
            </a:r>
          </a:p>
        </p:txBody>
      </p:sp>
      <p:sp>
        <p:nvSpPr>
          <p:cNvPr id="2" name="타원 1"/>
          <p:cNvSpPr/>
          <p:nvPr/>
        </p:nvSpPr>
        <p:spPr>
          <a:xfrm>
            <a:off x="3914203" y="923671"/>
            <a:ext cx="165354" cy="16535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914203" y="1846227"/>
            <a:ext cx="165354" cy="16535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972781" y="1000788"/>
            <a:ext cx="45719" cy="936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 rot="21420000" flipH="1">
            <a:off x="3738806" y="2635788"/>
            <a:ext cx="4806461" cy="6447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YOLO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학습 및 결과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171878" y="2088736"/>
            <a:ext cx="165354" cy="16535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8171878" y="2779182"/>
            <a:ext cx="165354" cy="16535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8230456" y="2165853"/>
            <a:ext cx="45719" cy="74641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 rot="180000">
            <a:off x="3727353" y="3692688"/>
            <a:ext cx="4806461" cy="6447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시연 영상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914203" y="3053316"/>
            <a:ext cx="165354" cy="16535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946331" y="3868979"/>
            <a:ext cx="165354" cy="16535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3995885" y="3124069"/>
            <a:ext cx="45719" cy="842049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 rot="20979444" flipH="1">
            <a:off x="3692770" y="4951846"/>
            <a:ext cx="4806461" cy="6447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추후 발전 사항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8193497" y="4099550"/>
            <a:ext cx="165354" cy="16535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8193497" y="4818783"/>
            <a:ext cx="165354" cy="16535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8249089" y="4156253"/>
            <a:ext cx="45719" cy="77118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914203" y="5567395"/>
            <a:ext cx="165354" cy="16535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10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692769" y="440683"/>
            <a:ext cx="4806461" cy="644769"/>
          </a:xfrm>
          <a:prstGeom prst="roundRect">
            <a:avLst>
              <a:gd name="adj" fmla="val 50000"/>
            </a:avLst>
          </a:prstGeom>
          <a:solidFill>
            <a:srgbClr val="0079D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 수집 및 </a:t>
            </a:r>
            <a:r>
              <a:rPr lang="en-US" altLang="ko-KR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Labeling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4F2C6D-3B91-473B-8417-8C7014CC9F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19"/>
          <a:stretch/>
        </p:blipFill>
        <p:spPr>
          <a:xfrm>
            <a:off x="721550" y="2090012"/>
            <a:ext cx="6872393" cy="37841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E86781E-9DF5-4FD4-9F20-1A3A526CD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50" y="1923148"/>
            <a:ext cx="6872393" cy="3951000"/>
          </a:xfrm>
          <a:prstGeom prst="rect">
            <a:avLst/>
          </a:prstGeom>
        </p:spPr>
      </p:pic>
      <p:pic>
        <p:nvPicPr>
          <p:cNvPr id="1025" name="_x67361376" descr="EMB000026f08109">
            <a:extLst>
              <a:ext uri="{FF2B5EF4-FFF2-40B4-BE49-F238E27FC236}">
                <a16:creationId xmlns:a16="http://schemas.microsoft.com/office/drawing/2014/main" id="{B998CA8F-C109-44BF-90B5-DA31D3B70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413" y="1758950"/>
            <a:ext cx="1567114" cy="427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C23F75EA-95E2-4700-9E22-70C436677B39}"/>
              </a:ext>
            </a:extLst>
          </p:cNvPr>
          <p:cNvSpPr/>
          <p:nvPr/>
        </p:nvSpPr>
        <p:spPr>
          <a:xfrm>
            <a:off x="8083550" y="3453948"/>
            <a:ext cx="1187450" cy="1156151"/>
          </a:xfrm>
          <a:prstGeom prst="rightArrow">
            <a:avLst/>
          </a:prstGeom>
          <a:solidFill>
            <a:srgbClr val="0079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92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692769" y="440683"/>
            <a:ext cx="4806461" cy="644769"/>
          </a:xfrm>
          <a:prstGeom prst="roundRect">
            <a:avLst>
              <a:gd name="adj" fmla="val 50000"/>
            </a:avLst>
          </a:prstGeom>
          <a:solidFill>
            <a:srgbClr val="0079D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 수집 및 </a:t>
            </a:r>
            <a:r>
              <a:rPr lang="en-US" altLang="ko-KR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Labeling</a:t>
            </a:r>
          </a:p>
        </p:txBody>
      </p:sp>
      <p:pic>
        <p:nvPicPr>
          <p:cNvPr id="7" name="_x270229992" descr="EMB000026f0811d">
            <a:extLst>
              <a:ext uri="{FF2B5EF4-FFF2-40B4-BE49-F238E27FC236}">
                <a16:creationId xmlns:a16="http://schemas.microsoft.com/office/drawing/2014/main" id="{719462F5-CF67-474F-9471-BEA4CE42D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08" y="1889673"/>
            <a:ext cx="4628343" cy="352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_x270229432" descr="EMB000026f08123">
            <a:extLst>
              <a:ext uri="{FF2B5EF4-FFF2-40B4-BE49-F238E27FC236}">
                <a16:creationId xmlns:a16="http://schemas.microsoft.com/office/drawing/2014/main" id="{F86BDC4B-940D-4BAC-91DA-C932204CA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0" y="1889673"/>
            <a:ext cx="3436692" cy="352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C0DD69A-6C89-490F-A77D-1B6192A5FA4A}"/>
              </a:ext>
            </a:extLst>
          </p:cNvPr>
          <p:cNvSpPr/>
          <p:nvPr/>
        </p:nvSpPr>
        <p:spPr>
          <a:xfrm>
            <a:off x="6095999" y="3429000"/>
            <a:ext cx="1187450" cy="1156151"/>
          </a:xfrm>
          <a:prstGeom prst="rightArrow">
            <a:avLst/>
          </a:prstGeom>
          <a:solidFill>
            <a:srgbClr val="0079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82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692769" y="440683"/>
            <a:ext cx="4806461" cy="644769"/>
          </a:xfrm>
          <a:prstGeom prst="roundRect">
            <a:avLst>
              <a:gd name="adj" fmla="val 50000"/>
            </a:avLst>
          </a:prstGeom>
          <a:solidFill>
            <a:srgbClr val="0079D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YOLO </a:t>
            </a:r>
            <a:r>
              <a:rPr lang="ko-KR" altLang="en-US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학습 및 결과</a:t>
            </a:r>
            <a:endParaRPr lang="en-US" altLang="ko-KR" sz="28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5680A-4767-4FD9-8F82-70D467F78C5E}"/>
              </a:ext>
            </a:extLst>
          </p:cNvPr>
          <p:cNvSpPr txBox="1"/>
          <p:nvPr/>
        </p:nvSpPr>
        <p:spPr>
          <a:xfrm>
            <a:off x="771525" y="1400175"/>
            <a:ext cx="292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 YOLOv2</a:t>
            </a:r>
            <a:endParaRPr lang="ko-KR" altLang="en-US" dirty="0"/>
          </a:p>
        </p:txBody>
      </p:sp>
      <p:pic>
        <p:nvPicPr>
          <p:cNvPr id="4097" name="_x67359696" descr="EMB000026f0813d">
            <a:extLst>
              <a:ext uri="{FF2B5EF4-FFF2-40B4-BE49-F238E27FC236}">
                <a16:creationId xmlns:a16="http://schemas.microsoft.com/office/drawing/2014/main" id="{118F4C55-12FB-4155-9A97-D3AF4C0CA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94" y="2156520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2E6AD7-28BD-448E-8FDA-AA4F6B82FD14}"/>
              </a:ext>
            </a:extLst>
          </p:cNvPr>
          <p:cNvSpPr txBox="1"/>
          <p:nvPr/>
        </p:nvSpPr>
        <p:spPr>
          <a:xfrm>
            <a:off x="7146681" y="3429000"/>
            <a:ext cx="305752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sv-SE" altLang="ko-KR" sz="2800" dirty="0"/>
              <a:t>iteration=16500</a:t>
            </a:r>
          </a:p>
          <a:p>
            <a:pPr fontAlgn="base"/>
            <a:r>
              <a:rPr lang="sv-SE" altLang="ko-KR" sz="2800" dirty="0"/>
              <a:t>avg loss=0.1639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0668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692769" y="440683"/>
            <a:ext cx="4806461" cy="644769"/>
          </a:xfrm>
          <a:prstGeom prst="roundRect">
            <a:avLst>
              <a:gd name="adj" fmla="val 50000"/>
            </a:avLst>
          </a:prstGeom>
          <a:solidFill>
            <a:srgbClr val="0079D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YOLO </a:t>
            </a:r>
            <a:r>
              <a:rPr lang="ko-KR" altLang="en-US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학습 및 결과</a:t>
            </a:r>
            <a:endParaRPr lang="en-US" altLang="ko-KR" sz="28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5680A-4767-4FD9-8F82-70D467F78C5E}"/>
              </a:ext>
            </a:extLst>
          </p:cNvPr>
          <p:cNvSpPr txBox="1"/>
          <p:nvPr/>
        </p:nvSpPr>
        <p:spPr>
          <a:xfrm>
            <a:off x="771525" y="1400175"/>
            <a:ext cx="292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 YOLOv2</a:t>
            </a:r>
          </a:p>
        </p:txBody>
      </p:sp>
      <p:pic>
        <p:nvPicPr>
          <p:cNvPr id="5121" name="_x67361216" descr="EMB000026f0814d">
            <a:extLst>
              <a:ext uri="{FF2B5EF4-FFF2-40B4-BE49-F238E27FC236}">
                <a16:creationId xmlns:a16="http://schemas.microsoft.com/office/drawing/2014/main" id="{3F62FC5F-021C-44CA-BD0D-CBF55D1C7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4" y="2084230"/>
            <a:ext cx="6000750" cy="398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66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692769" y="440683"/>
            <a:ext cx="4806461" cy="644769"/>
          </a:xfrm>
          <a:prstGeom prst="roundRect">
            <a:avLst>
              <a:gd name="adj" fmla="val 50000"/>
            </a:avLst>
          </a:prstGeom>
          <a:solidFill>
            <a:srgbClr val="0079D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YOLO </a:t>
            </a:r>
            <a:r>
              <a:rPr lang="ko-KR" altLang="en-US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학습 및 결과</a:t>
            </a:r>
            <a:endParaRPr lang="en-US" altLang="ko-KR" sz="28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5680A-4767-4FD9-8F82-70D467F78C5E}"/>
              </a:ext>
            </a:extLst>
          </p:cNvPr>
          <p:cNvSpPr txBox="1"/>
          <p:nvPr/>
        </p:nvSpPr>
        <p:spPr>
          <a:xfrm>
            <a:off x="771525" y="1400175"/>
            <a:ext cx="292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 YOLOv3</a:t>
            </a:r>
            <a:endParaRPr lang="ko-KR" altLang="en-US" b="1" dirty="0"/>
          </a:p>
        </p:txBody>
      </p:sp>
      <p:pic>
        <p:nvPicPr>
          <p:cNvPr id="4097" name="_x67359696" descr="EMB000026f0813d">
            <a:extLst>
              <a:ext uri="{FF2B5EF4-FFF2-40B4-BE49-F238E27FC236}">
                <a16:creationId xmlns:a16="http://schemas.microsoft.com/office/drawing/2014/main" id="{118F4C55-12FB-4155-9A97-D3AF4C0CA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94" y="2156520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2E6AD7-28BD-448E-8FDA-AA4F6B82FD14}"/>
              </a:ext>
            </a:extLst>
          </p:cNvPr>
          <p:cNvSpPr txBox="1"/>
          <p:nvPr/>
        </p:nvSpPr>
        <p:spPr>
          <a:xfrm>
            <a:off x="7146681" y="3429000"/>
            <a:ext cx="305752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sv-SE" altLang="ko-KR" sz="2800" dirty="0"/>
              <a:t>iteration=16500</a:t>
            </a:r>
          </a:p>
          <a:p>
            <a:pPr fontAlgn="base"/>
            <a:r>
              <a:rPr lang="sv-SE" altLang="ko-KR" sz="2800" dirty="0"/>
              <a:t>avg loss=0.3043</a:t>
            </a:r>
          </a:p>
          <a:p>
            <a:endParaRPr lang="ko-KR" altLang="en-US" dirty="0"/>
          </a:p>
        </p:txBody>
      </p:sp>
      <p:pic>
        <p:nvPicPr>
          <p:cNvPr id="7169" name="_x67361856" descr="EMB000026f08152">
            <a:extLst>
              <a:ext uri="{FF2B5EF4-FFF2-40B4-BE49-F238E27FC236}">
                <a16:creationId xmlns:a16="http://schemas.microsoft.com/office/drawing/2014/main" id="{6B487A5E-B5C5-460A-92B8-FC598E8B3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306" y="2156520"/>
            <a:ext cx="3925888" cy="3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962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692769" y="440683"/>
            <a:ext cx="4806461" cy="644769"/>
          </a:xfrm>
          <a:prstGeom prst="roundRect">
            <a:avLst>
              <a:gd name="adj" fmla="val 50000"/>
            </a:avLst>
          </a:prstGeom>
          <a:solidFill>
            <a:srgbClr val="0079D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YOLO </a:t>
            </a:r>
            <a:r>
              <a:rPr lang="ko-KR" altLang="en-US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학습 및 결과</a:t>
            </a:r>
            <a:endParaRPr lang="en-US" altLang="ko-KR" sz="28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5680A-4767-4FD9-8F82-70D467F78C5E}"/>
              </a:ext>
            </a:extLst>
          </p:cNvPr>
          <p:cNvSpPr txBox="1"/>
          <p:nvPr/>
        </p:nvSpPr>
        <p:spPr>
          <a:xfrm>
            <a:off x="771525" y="1400175"/>
            <a:ext cx="292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 YOLOv3</a:t>
            </a:r>
          </a:p>
        </p:txBody>
      </p:sp>
      <p:pic>
        <p:nvPicPr>
          <p:cNvPr id="5121" name="_x67361216" descr="EMB000026f0814d">
            <a:extLst>
              <a:ext uri="{FF2B5EF4-FFF2-40B4-BE49-F238E27FC236}">
                <a16:creationId xmlns:a16="http://schemas.microsoft.com/office/drawing/2014/main" id="{3F62FC5F-021C-44CA-BD0D-CBF55D1C7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4" y="2084230"/>
            <a:ext cx="6000750" cy="398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8481DC-FF99-4161-9886-B0892FC3C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624" y="2084230"/>
            <a:ext cx="6000750" cy="398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33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692769" y="440683"/>
            <a:ext cx="4806461" cy="644769"/>
          </a:xfrm>
          <a:prstGeom prst="roundRect">
            <a:avLst>
              <a:gd name="adj" fmla="val 50000"/>
            </a:avLst>
          </a:prstGeom>
          <a:solidFill>
            <a:srgbClr val="0079D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YOLO </a:t>
            </a:r>
            <a:r>
              <a:rPr lang="ko-KR" altLang="en-US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학습 및 결과</a:t>
            </a:r>
            <a:endParaRPr lang="en-US" altLang="ko-KR" sz="28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5680A-4767-4FD9-8F82-70D467F78C5E}"/>
              </a:ext>
            </a:extLst>
          </p:cNvPr>
          <p:cNvSpPr txBox="1"/>
          <p:nvPr/>
        </p:nvSpPr>
        <p:spPr>
          <a:xfrm>
            <a:off x="771525" y="1400175"/>
            <a:ext cx="292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3) YOLOv3 tiny</a:t>
            </a:r>
            <a:r>
              <a:rPr lang="ko-KR" altLang="en-US" b="1" dirty="0"/>
              <a:t> </a:t>
            </a:r>
          </a:p>
        </p:txBody>
      </p:sp>
      <p:pic>
        <p:nvPicPr>
          <p:cNvPr id="4097" name="_x67359696" descr="EMB000026f0813d">
            <a:extLst>
              <a:ext uri="{FF2B5EF4-FFF2-40B4-BE49-F238E27FC236}">
                <a16:creationId xmlns:a16="http://schemas.microsoft.com/office/drawing/2014/main" id="{118F4C55-12FB-4155-9A97-D3AF4C0CA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94" y="2156520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2E6AD7-28BD-448E-8FDA-AA4F6B82FD14}"/>
              </a:ext>
            </a:extLst>
          </p:cNvPr>
          <p:cNvSpPr txBox="1"/>
          <p:nvPr/>
        </p:nvSpPr>
        <p:spPr>
          <a:xfrm>
            <a:off x="7146681" y="3429000"/>
            <a:ext cx="305752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sv-SE" altLang="ko-KR" sz="2800" dirty="0"/>
              <a:t>iteration=10000</a:t>
            </a:r>
          </a:p>
          <a:p>
            <a:pPr fontAlgn="base"/>
            <a:r>
              <a:rPr lang="sv-SE" altLang="ko-KR" sz="2800" dirty="0"/>
              <a:t>avg loss=0.1399</a:t>
            </a:r>
          </a:p>
          <a:p>
            <a:endParaRPr lang="ko-KR" altLang="en-US" dirty="0"/>
          </a:p>
        </p:txBody>
      </p:sp>
      <p:pic>
        <p:nvPicPr>
          <p:cNvPr id="7169" name="_x67361856" descr="EMB000026f08152">
            <a:extLst>
              <a:ext uri="{FF2B5EF4-FFF2-40B4-BE49-F238E27FC236}">
                <a16:creationId xmlns:a16="http://schemas.microsoft.com/office/drawing/2014/main" id="{6B487A5E-B5C5-460A-92B8-FC598E8B3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306" y="2156520"/>
            <a:ext cx="3925888" cy="3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3D345CF-0D53-4AC2-8ECF-E18735D40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9" name="_x67359296" descr="EMB000026f0817b">
            <a:extLst>
              <a:ext uri="{FF2B5EF4-FFF2-40B4-BE49-F238E27FC236}">
                <a16:creationId xmlns:a16="http://schemas.microsoft.com/office/drawing/2014/main" id="{9F2DF9CE-71A3-4E30-A440-2A3CEE653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306" y="2134058"/>
            <a:ext cx="3925888" cy="3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06219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220</Words>
  <Application>Microsoft Office PowerPoint</Application>
  <PresentationFormat>와이드스크린</PresentationFormat>
  <Paragraphs>83</Paragraphs>
  <Slides>17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야놀자 야체 B</vt:lpstr>
      <vt:lpstr>함초롬바탕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김 희아</cp:lastModifiedBy>
  <cp:revision>12</cp:revision>
  <dcterms:created xsi:type="dcterms:W3CDTF">2019-11-26T05:40:40Z</dcterms:created>
  <dcterms:modified xsi:type="dcterms:W3CDTF">2019-11-27T17:32:55Z</dcterms:modified>
</cp:coreProperties>
</file>